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4" r:id="rId4"/>
    <p:sldId id="266" r:id="rId5"/>
    <p:sldId id="265" r:id="rId6"/>
    <p:sldId id="268" r:id="rId7"/>
    <p:sldId id="271" r:id="rId8"/>
    <p:sldId id="269" r:id="rId9"/>
    <p:sldId id="267" r:id="rId10"/>
    <p:sldId id="270" r:id="rId11"/>
    <p:sldId id="27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77280" autoAdjust="0"/>
  </p:normalViewPr>
  <p:slideViewPr>
    <p:cSldViewPr snapToGrid="0">
      <p:cViewPr varScale="1">
        <p:scale>
          <a:sx n="67" d="100"/>
          <a:sy n="67" d="100"/>
        </p:scale>
        <p:origin x="72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hyperlink" Target="https://aviation-safety.net/" TargetMode="External"/></Relationships>
</file>

<file path=ppt/diagrams/_rels/data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hyperlink" Target="https://data.worldbank.org/indicator/IS.AIR.PSGR?end=2020&amp;start=1970&amp;view=chart"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aviation-safety.net/" TargetMode="External"/><Relationship Id="rId2" Type="http://schemas.openxmlformats.org/officeDocument/2006/relationships/image" Target="../media/image5.svg"/><Relationship Id="rId1" Type="http://schemas.openxmlformats.org/officeDocument/2006/relationships/image" Target="../media/image4.png"/></Relationships>
</file>

<file path=ppt/diagrams/_rels/drawing2.xml.rels><?xml version="1.0" encoding="UTF-8" standalone="yes"?>
<Relationships xmlns="http://schemas.openxmlformats.org/package/2006/relationships"><Relationship Id="rId3" Type="http://schemas.openxmlformats.org/officeDocument/2006/relationships/hyperlink" Target="https://data.worldbank.org/indicator/IS.AIR.PSGR?end=2020&amp;start=1970&amp;view=chart" TargetMode="External"/><Relationship Id="rId2" Type="http://schemas.openxmlformats.org/officeDocument/2006/relationships/image" Target="../media/image7.svg"/><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3DBDFE-E29C-48DF-84DF-8CDC5352A2E9}" type="doc">
      <dgm:prSet loTypeId="urn:microsoft.com/office/officeart/2018/2/layout/IconLabelList" loCatId="icon" qsTypeId="urn:microsoft.com/office/officeart/2005/8/quickstyle/simple1" qsCatId="simple" csTypeId="urn:microsoft.com/office/officeart/2005/8/colors/colorful1" csCatId="colorful" phldr="1"/>
      <dgm:spPr/>
      <dgm:t>
        <a:bodyPr/>
        <a:lstStyle/>
        <a:p>
          <a:endParaRPr lang="en-US"/>
        </a:p>
      </dgm:t>
    </dgm:pt>
    <dgm:pt modelId="{98343A19-DB8A-44CE-8BAC-9AC7498A9D32}">
      <dgm:prSet/>
      <dgm:spPr/>
      <dgm:t>
        <a:bodyPr/>
        <a:lstStyle/>
        <a:p>
          <a:pPr>
            <a:lnSpc>
              <a:spcPct val="100000"/>
            </a:lnSpc>
          </a:pPr>
          <a:r>
            <a:rPr lang="en-US">
              <a:hlinkClick xmlns:r="http://schemas.openxmlformats.org/officeDocument/2006/relationships" r:id="rId1"/>
            </a:rPr>
            <a:t>Aviation Safety Network</a:t>
          </a:r>
          <a:r>
            <a:rPr lang="en-US"/>
            <a:t>, Flight Safety Foundation</a:t>
          </a:r>
        </a:p>
      </dgm:t>
    </dgm:pt>
    <dgm:pt modelId="{BF655116-E72F-4522-859C-368D864BAB76}" type="parTrans" cxnId="{36C868ED-472B-4C4E-A4A2-CE40A1E42E6E}">
      <dgm:prSet/>
      <dgm:spPr/>
      <dgm:t>
        <a:bodyPr/>
        <a:lstStyle/>
        <a:p>
          <a:endParaRPr lang="en-US"/>
        </a:p>
      </dgm:t>
    </dgm:pt>
    <dgm:pt modelId="{84920DC3-D62C-4D6C-9E1E-8F170D53A3DE}" type="sibTrans" cxnId="{36C868ED-472B-4C4E-A4A2-CE40A1E42E6E}">
      <dgm:prSet/>
      <dgm:spPr/>
      <dgm:t>
        <a:bodyPr/>
        <a:lstStyle/>
        <a:p>
          <a:endParaRPr lang="en-US"/>
        </a:p>
      </dgm:t>
    </dgm:pt>
    <dgm:pt modelId="{03672227-43F2-4F7F-AF9D-E03909159EE3}" type="pres">
      <dgm:prSet presAssocID="{E73DBDFE-E29C-48DF-84DF-8CDC5352A2E9}" presName="root" presStyleCnt="0">
        <dgm:presLayoutVars>
          <dgm:dir/>
          <dgm:resizeHandles val="exact"/>
        </dgm:presLayoutVars>
      </dgm:prSet>
      <dgm:spPr/>
    </dgm:pt>
    <dgm:pt modelId="{BB47F4D6-6F71-46DB-8EFA-63F5411C8954}" type="pres">
      <dgm:prSet presAssocID="{98343A19-DB8A-44CE-8BAC-9AC7498A9D32}" presName="compNode" presStyleCnt="0"/>
      <dgm:spPr/>
    </dgm:pt>
    <dgm:pt modelId="{056FEE2B-F97A-4444-8984-A51F5E058AC3}" type="pres">
      <dgm:prSet presAssocID="{98343A19-DB8A-44CE-8BAC-9AC7498A9D32}" presName="iconRect" presStyleLbl="node1" presStyleIdx="0" presStyleCnt="1"/>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dgm:spPr>
      <dgm:extLst>
        <a:ext uri="{E40237B7-FDA0-4F09-8148-C483321AD2D9}">
          <dgm14:cNvPr xmlns:dgm14="http://schemas.microsoft.com/office/drawing/2010/diagram" id="0" name="" descr="Airplane"/>
        </a:ext>
      </dgm:extLst>
    </dgm:pt>
    <dgm:pt modelId="{FC014FA8-262C-4240-916A-6905B79E6DBC}" type="pres">
      <dgm:prSet presAssocID="{98343A19-DB8A-44CE-8BAC-9AC7498A9D32}" presName="spaceRect" presStyleCnt="0"/>
      <dgm:spPr/>
    </dgm:pt>
    <dgm:pt modelId="{60A792A0-63D0-4643-88A5-764E786FD017}" type="pres">
      <dgm:prSet presAssocID="{98343A19-DB8A-44CE-8BAC-9AC7498A9D32}" presName="textRect" presStyleLbl="revTx" presStyleIdx="0" presStyleCnt="1">
        <dgm:presLayoutVars>
          <dgm:chMax val="1"/>
          <dgm:chPref val="1"/>
        </dgm:presLayoutVars>
      </dgm:prSet>
      <dgm:spPr/>
    </dgm:pt>
  </dgm:ptLst>
  <dgm:cxnLst>
    <dgm:cxn modelId="{35F9922D-8F8C-490C-8ECD-942C7B07DC75}" type="presOf" srcId="{E73DBDFE-E29C-48DF-84DF-8CDC5352A2E9}" destId="{03672227-43F2-4F7F-AF9D-E03909159EE3}" srcOrd="0" destOrd="0" presId="urn:microsoft.com/office/officeart/2018/2/layout/IconLabelList"/>
    <dgm:cxn modelId="{3F4B4F73-0A5C-4F70-8278-D96BFC18191A}" type="presOf" srcId="{98343A19-DB8A-44CE-8BAC-9AC7498A9D32}" destId="{60A792A0-63D0-4643-88A5-764E786FD017}" srcOrd="0" destOrd="0" presId="urn:microsoft.com/office/officeart/2018/2/layout/IconLabelList"/>
    <dgm:cxn modelId="{36C868ED-472B-4C4E-A4A2-CE40A1E42E6E}" srcId="{E73DBDFE-E29C-48DF-84DF-8CDC5352A2E9}" destId="{98343A19-DB8A-44CE-8BAC-9AC7498A9D32}" srcOrd="0" destOrd="0" parTransId="{BF655116-E72F-4522-859C-368D864BAB76}" sibTransId="{84920DC3-D62C-4D6C-9E1E-8F170D53A3DE}"/>
    <dgm:cxn modelId="{7F5472A2-7FE1-4865-BE40-5BDCBED660E5}" type="presParOf" srcId="{03672227-43F2-4F7F-AF9D-E03909159EE3}" destId="{BB47F4D6-6F71-46DB-8EFA-63F5411C8954}" srcOrd="0" destOrd="0" presId="urn:microsoft.com/office/officeart/2018/2/layout/IconLabelList"/>
    <dgm:cxn modelId="{221828B2-B890-4D5F-A7AC-5DB4ACDAF1B2}" type="presParOf" srcId="{BB47F4D6-6F71-46DB-8EFA-63F5411C8954}" destId="{056FEE2B-F97A-4444-8984-A51F5E058AC3}" srcOrd="0" destOrd="0" presId="urn:microsoft.com/office/officeart/2018/2/layout/IconLabelList"/>
    <dgm:cxn modelId="{C4DBC897-0B7D-40E8-B94B-9247F8C8BC28}" type="presParOf" srcId="{BB47F4D6-6F71-46DB-8EFA-63F5411C8954}" destId="{FC014FA8-262C-4240-916A-6905B79E6DBC}" srcOrd="1" destOrd="0" presId="urn:microsoft.com/office/officeart/2018/2/layout/IconLabelList"/>
    <dgm:cxn modelId="{C3A47197-11FC-4CF6-BC25-27F0873C1D7D}" type="presParOf" srcId="{BB47F4D6-6F71-46DB-8EFA-63F5411C8954}" destId="{60A792A0-63D0-4643-88A5-764E786FD017}" srcOrd="2" destOrd="0" presId="urn:microsoft.com/office/officeart/2018/2/layout/IconLabel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3DBDFE-E29C-48DF-84DF-8CDC5352A2E9}" type="doc">
      <dgm:prSet loTypeId="urn:microsoft.com/office/officeart/2018/2/layout/IconLabelList" loCatId="icon" qsTypeId="urn:microsoft.com/office/officeart/2005/8/quickstyle/simple1" qsCatId="simple" csTypeId="urn:microsoft.com/office/officeart/2005/8/colors/colorful1" csCatId="colorful" phldr="1"/>
      <dgm:spPr/>
      <dgm:t>
        <a:bodyPr/>
        <a:lstStyle/>
        <a:p>
          <a:endParaRPr lang="en-US"/>
        </a:p>
      </dgm:t>
    </dgm:pt>
    <dgm:pt modelId="{56006434-3EF3-444F-A8D8-309278409960}">
      <dgm:prSet/>
      <dgm:spPr/>
      <dgm:t>
        <a:bodyPr/>
        <a:lstStyle/>
        <a:p>
          <a:pPr>
            <a:lnSpc>
              <a:spcPct val="100000"/>
            </a:lnSpc>
          </a:pPr>
          <a:r>
            <a:rPr lang="en-US"/>
            <a:t>WorldBank Data:</a:t>
          </a:r>
        </a:p>
        <a:p>
          <a:pPr>
            <a:lnSpc>
              <a:spcPct val="100000"/>
            </a:lnSpc>
          </a:pPr>
          <a:r>
            <a:rPr lang="en-US">
              <a:hlinkClick xmlns:r="http://schemas.openxmlformats.org/officeDocument/2006/relationships" r:id="rId1"/>
            </a:rPr>
            <a:t>https://data.worldbank.org/indicator/IS.AIR.PSGR?end=2020&amp;start=1970&amp;view=chart</a:t>
          </a:r>
          <a:endParaRPr lang="en-US"/>
        </a:p>
      </dgm:t>
    </dgm:pt>
    <dgm:pt modelId="{874A14B7-24A1-418C-8960-E144C0962007}" type="parTrans" cxnId="{DBAB8381-B014-4550-923A-87F1972FEB6E}">
      <dgm:prSet/>
      <dgm:spPr/>
      <dgm:t>
        <a:bodyPr/>
        <a:lstStyle/>
        <a:p>
          <a:endParaRPr lang="en-US"/>
        </a:p>
      </dgm:t>
    </dgm:pt>
    <dgm:pt modelId="{60C63E7B-8588-4530-8E86-CB7659D82993}" type="sibTrans" cxnId="{DBAB8381-B014-4550-923A-87F1972FEB6E}">
      <dgm:prSet/>
      <dgm:spPr/>
      <dgm:t>
        <a:bodyPr/>
        <a:lstStyle/>
        <a:p>
          <a:endParaRPr lang="en-US"/>
        </a:p>
      </dgm:t>
    </dgm:pt>
    <dgm:pt modelId="{03672227-43F2-4F7F-AF9D-E03909159EE3}" type="pres">
      <dgm:prSet presAssocID="{E73DBDFE-E29C-48DF-84DF-8CDC5352A2E9}" presName="root" presStyleCnt="0">
        <dgm:presLayoutVars>
          <dgm:dir/>
          <dgm:resizeHandles val="exact"/>
        </dgm:presLayoutVars>
      </dgm:prSet>
      <dgm:spPr/>
    </dgm:pt>
    <dgm:pt modelId="{F580BCDC-E80C-4D6F-90E4-92C5E7A89A26}" type="pres">
      <dgm:prSet presAssocID="{56006434-3EF3-444F-A8D8-309278409960}" presName="compNode" presStyleCnt="0"/>
      <dgm:spPr/>
    </dgm:pt>
    <dgm:pt modelId="{4123DDDE-6C70-43AE-B3FC-9700589DC336}" type="pres">
      <dgm:prSet presAssocID="{56006434-3EF3-444F-A8D8-309278409960}" presName="iconRect" presStyleLbl="node1" presStyleIdx="0" presStyleCnt="1"/>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dgm:spPr>
      <dgm:extLst>
        <a:ext uri="{E40237B7-FDA0-4F09-8148-C483321AD2D9}">
          <dgm14:cNvPr xmlns:dgm14="http://schemas.microsoft.com/office/drawing/2010/diagram" id="0" name="" descr="Table"/>
        </a:ext>
      </dgm:extLst>
    </dgm:pt>
    <dgm:pt modelId="{9BCA7539-45F3-4C52-B972-9EA847AF64BD}" type="pres">
      <dgm:prSet presAssocID="{56006434-3EF3-444F-A8D8-309278409960}" presName="spaceRect" presStyleCnt="0"/>
      <dgm:spPr/>
    </dgm:pt>
    <dgm:pt modelId="{F810A7EE-2C11-4E81-99BE-EE3B5F7B3372}" type="pres">
      <dgm:prSet presAssocID="{56006434-3EF3-444F-A8D8-309278409960}" presName="textRect" presStyleLbl="revTx" presStyleIdx="0" presStyleCnt="1">
        <dgm:presLayoutVars>
          <dgm:chMax val="1"/>
          <dgm:chPref val="1"/>
        </dgm:presLayoutVars>
      </dgm:prSet>
      <dgm:spPr/>
    </dgm:pt>
  </dgm:ptLst>
  <dgm:cxnLst>
    <dgm:cxn modelId="{35F9922D-8F8C-490C-8ECD-942C7B07DC75}" type="presOf" srcId="{E73DBDFE-E29C-48DF-84DF-8CDC5352A2E9}" destId="{03672227-43F2-4F7F-AF9D-E03909159EE3}" srcOrd="0" destOrd="0" presId="urn:microsoft.com/office/officeart/2018/2/layout/IconLabelList"/>
    <dgm:cxn modelId="{DBAB8381-B014-4550-923A-87F1972FEB6E}" srcId="{E73DBDFE-E29C-48DF-84DF-8CDC5352A2E9}" destId="{56006434-3EF3-444F-A8D8-309278409960}" srcOrd="0" destOrd="0" parTransId="{874A14B7-24A1-418C-8960-E144C0962007}" sibTransId="{60C63E7B-8588-4530-8E86-CB7659D82993}"/>
    <dgm:cxn modelId="{AEF81B88-2E07-4A88-AA10-048A44504EB7}" type="presOf" srcId="{56006434-3EF3-444F-A8D8-309278409960}" destId="{F810A7EE-2C11-4E81-99BE-EE3B5F7B3372}" srcOrd="0" destOrd="0" presId="urn:microsoft.com/office/officeart/2018/2/layout/IconLabelList"/>
    <dgm:cxn modelId="{0787C1AC-445D-4575-A93D-14C0B8869CED}" type="presParOf" srcId="{03672227-43F2-4F7F-AF9D-E03909159EE3}" destId="{F580BCDC-E80C-4D6F-90E4-92C5E7A89A26}" srcOrd="0" destOrd="0" presId="urn:microsoft.com/office/officeart/2018/2/layout/IconLabelList"/>
    <dgm:cxn modelId="{EABBAA9F-C5C7-4178-8E6F-A109A2E578D2}" type="presParOf" srcId="{F580BCDC-E80C-4D6F-90E4-92C5E7A89A26}" destId="{4123DDDE-6C70-43AE-B3FC-9700589DC336}" srcOrd="0" destOrd="0" presId="urn:microsoft.com/office/officeart/2018/2/layout/IconLabelList"/>
    <dgm:cxn modelId="{575B9F3B-FDC2-47DC-823B-4C5E5096DB71}" type="presParOf" srcId="{F580BCDC-E80C-4D6F-90E4-92C5E7A89A26}" destId="{9BCA7539-45F3-4C52-B972-9EA847AF64BD}" srcOrd="1" destOrd="0" presId="urn:microsoft.com/office/officeart/2018/2/layout/IconLabelList"/>
    <dgm:cxn modelId="{45E7A66A-A1C1-4932-822B-40BB7E1BC46C}" type="presParOf" srcId="{F580BCDC-E80C-4D6F-90E4-92C5E7A89A26}" destId="{F810A7EE-2C11-4E81-99BE-EE3B5F7B3372}" srcOrd="2" destOrd="0" presId="urn:microsoft.com/office/officeart/2018/2/layout/IconLabelList"/>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6FEE2B-F97A-4444-8984-A51F5E058AC3}">
      <dsp:nvSpPr>
        <dsp:cNvPr id="0" name=""/>
        <dsp:cNvSpPr/>
      </dsp:nvSpPr>
      <dsp:spPr>
        <a:xfrm>
          <a:off x="1978028" y="277502"/>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A792A0-63D0-4643-88A5-764E786FD017}">
      <dsp:nvSpPr>
        <dsp:cNvPr id="0" name=""/>
        <dsp:cNvSpPr/>
      </dsp:nvSpPr>
      <dsp:spPr>
        <a:xfrm>
          <a:off x="790028" y="269190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a:hlinkClick xmlns:r="http://schemas.openxmlformats.org/officeDocument/2006/relationships" r:id="rId3"/>
            </a:rPr>
            <a:t>Aviation Safety Network</a:t>
          </a:r>
          <a:r>
            <a:rPr lang="en-US" sz="2300" kern="1200"/>
            <a:t>, Flight Safety Foundation</a:t>
          </a:r>
        </a:p>
      </dsp:txBody>
      <dsp:txXfrm>
        <a:off x="790028" y="2691902"/>
        <a:ext cx="432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23DDDE-6C70-43AE-B3FC-9700589DC336}">
      <dsp:nvSpPr>
        <dsp:cNvPr id="0" name=""/>
        <dsp:cNvSpPr/>
      </dsp:nvSpPr>
      <dsp:spPr>
        <a:xfrm>
          <a:off x="1967142" y="277502"/>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10A7EE-2C11-4E81-99BE-EE3B5F7B3372}">
      <dsp:nvSpPr>
        <dsp:cNvPr id="0" name=""/>
        <dsp:cNvSpPr/>
      </dsp:nvSpPr>
      <dsp:spPr>
        <a:xfrm>
          <a:off x="779142" y="269190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WorldBank Data:</a:t>
          </a:r>
        </a:p>
        <a:p>
          <a:pPr marL="0" lvl="0" indent="0" algn="ctr" defTabSz="488950">
            <a:lnSpc>
              <a:spcPct val="100000"/>
            </a:lnSpc>
            <a:spcBef>
              <a:spcPct val="0"/>
            </a:spcBef>
            <a:spcAft>
              <a:spcPct val="35000"/>
            </a:spcAft>
            <a:buNone/>
          </a:pPr>
          <a:r>
            <a:rPr lang="en-US" sz="1100" kern="1200">
              <a:hlinkClick xmlns:r="http://schemas.openxmlformats.org/officeDocument/2006/relationships" r:id="rId3"/>
            </a:rPr>
            <a:t>https://data.worldbank.org/indicator/IS.AIR.PSGR?end=2020&amp;start=1970&amp;view=chart</a:t>
          </a:r>
          <a:endParaRPr lang="en-US" sz="1100" kern="1200"/>
        </a:p>
      </dsp:txBody>
      <dsp:txXfrm>
        <a:off x="779142" y="2691902"/>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svg>
</file>

<file path=ppt/media/image6.png>
</file>

<file path=ppt/media/image7.sv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659540-DDC5-4D85-9019-CAC545AB2582}" type="datetimeFigureOut">
              <a:rPr lang="en-US" smtClean="0"/>
              <a:t>11/16/2022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179543-10F2-488B-ACE5-790D16D2D2AB}" type="slidenum">
              <a:rPr lang="en-US" smtClean="0"/>
              <a:t>‹#›</a:t>
            </a:fld>
            <a:endParaRPr lang="en-US"/>
          </a:p>
        </p:txBody>
      </p:sp>
    </p:spTree>
    <p:extLst>
      <p:ext uri="{BB962C8B-B14F-4D97-AF65-F5344CB8AC3E}">
        <p14:creationId xmlns:p14="http://schemas.microsoft.com/office/powerpoint/2010/main" val="4008036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and thank  you for choosing to view my presentation. This is the final deliverable for a study in data visualization. We turn data into pictures that we can get informed about something.</a:t>
            </a:r>
          </a:p>
        </p:txBody>
      </p:sp>
      <p:sp>
        <p:nvSpPr>
          <p:cNvPr id="4" name="Slide Number Placeholder 3"/>
          <p:cNvSpPr>
            <a:spLocks noGrp="1"/>
          </p:cNvSpPr>
          <p:nvPr>
            <p:ph type="sldNum" sz="quarter" idx="5"/>
          </p:nvPr>
        </p:nvSpPr>
        <p:spPr/>
        <p:txBody>
          <a:bodyPr/>
          <a:lstStyle/>
          <a:p>
            <a:fld id="{ED179543-10F2-488B-ACE5-790D16D2D2AB}" type="slidenum">
              <a:rPr lang="en-US" smtClean="0"/>
              <a:t>1</a:t>
            </a:fld>
            <a:endParaRPr lang="en-US"/>
          </a:p>
        </p:txBody>
      </p:sp>
    </p:spTree>
    <p:extLst>
      <p:ext uri="{BB962C8B-B14F-4D97-AF65-F5344CB8AC3E}">
        <p14:creationId xmlns:p14="http://schemas.microsoft.com/office/powerpoint/2010/main" val="2161200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10</a:t>
            </a:fld>
            <a:endParaRPr lang="en-US"/>
          </a:p>
        </p:txBody>
      </p:sp>
    </p:spTree>
    <p:extLst>
      <p:ext uri="{BB962C8B-B14F-4D97-AF65-F5344CB8AC3E}">
        <p14:creationId xmlns:p14="http://schemas.microsoft.com/office/powerpoint/2010/main" val="10511550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11</a:t>
            </a:fld>
            <a:endParaRPr lang="en-US"/>
          </a:p>
        </p:txBody>
      </p:sp>
    </p:spTree>
    <p:extLst>
      <p:ext uri="{BB962C8B-B14F-4D97-AF65-F5344CB8AC3E}">
        <p14:creationId xmlns:p14="http://schemas.microsoft.com/office/powerpoint/2010/main" val="3873607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probably wonder why I am showing this ominous picture.</a:t>
            </a:r>
          </a:p>
        </p:txBody>
      </p:sp>
      <p:sp>
        <p:nvSpPr>
          <p:cNvPr id="4" name="Slide Number Placeholder 3"/>
          <p:cNvSpPr>
            <a:spLocks noGrp="1"/>
          </p:cNvSpPr>
          <p:nvPr>
            <p:ph type="sldNum" sz="quarter" idx="5"/>
          </p:nvPr>
        </p:nvSpPr>
        <p:spPr/>
        <p:txBody>
          <a:bodyPr/>
          <a:lstStyle/>
          <a:p>
            <a:fld id="{ED179543-10F2-488B-ACE5-790D16D2D2AB}" type="slidenum">
              <a:rPr lang="en-US" smtClean="0"/>
              <a:t>2</a:t>
            </a:fld>
            <a:endParaRPr lang="en-US"/>
          </a:p>
        </p:txBody>
      </p:sp>
    </p:spTree>
    <p:extLst>
      <p:ext uri="{BB962C8B-B14F-4D97-AF65-F5344CB8AC3E}">
        <p14:creationId xmlns:p14="http://schemas.microsoft.com/office/powerpoint/2010/main" val="3771496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dirty="0"/>
              <a:t>That’s because I want to show this. A beautiful blue sky with a plane flying softly through it. I want to show you it’s not as bad as the media makes it out to be. </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rPr>
              <a:t>Today we are going to talk about airline travel and its safety. </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r>
              <a:rPr lang="en-US" sz="1800" dirty="0">
                <a:effectLst/>
                <a:latin typeface="Calibri" panose="020F0502020204030204" pitchFamily="34" charset="0"/>
              </a:rPr>
              <a:t>When we hear about accidents with a lot of casualties. Or accidents with unknown and mysterious causes or just unexpected accidents, we and the media go crazy over safety issues. We make assumptions not based on facts.</a:t>
            </a:r>
          </a:p>
          <a:p>
            <a:pPr marL="0" marR="0">
              <a:spcBef>
                <a:spcPts val="0"/>
              </a:spcBef>
              <a:spcAft>
                <a:spcPts val="0"/>
              </a:spcAft>
            </a:pPr>
            <a:endParaRPr lang="en-US" sz="18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rPr>
              <a:t>In the next few minutes, I’m going to show you some pictures and graphs as we call it in </a:t>
            </a:r>
            <a:r>
              <a:rPr lang="en-US" sz="3200" b="1" dirty="0">
                <a:effectLst/>
                <a:latin typeface="Calibri" panose="020F0502020204030204" pitchFamily="34" charset="0"/>
              </a:rPr>
              <a:t>data science</a:t>
            </a:r>
            <a:r>
              <a:rPr lang="en-US" sz="1800" dirty="0">
                <a:effectLst/>
                <a:latin typeface="Calibri" panose="020F0502020204030204" pitchFamily="34" charset="0"/>
              </a:rPr>
              <a:t>. What’s </a:t>
            </a:r>
            <a:r>
              <a:rPr lang="en-US" sz="1800" b="1" dirty="0">
                <a:effectLst/>
                <a:latin typeface="Calibri" panose="020F0502020204030204" pitchFamily="34" charset="0"/>
              </a:rPr>
              <a:t>data science? It’s the science of finding the truth using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rPr>
              <a:t>I hope that using data, I can paint a different picture on airline travel and its safety. I’m going to show you  accidents don't happen regularly, and fatalities have gone down over the years, and that traveling worldwide has increased in popularity and satisfaction.</a:t>
            </a: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3</a:t>
            </a:fld>
            <a:endParaRPr lang="en-US"/>
          </a:p>
        </p:txBody>
      </p:sp>
    </p:spTree>
    <p:extLst>
      <p:ext uri="{BB962C8B-B14F-4D97-AF65-F5344CB8AC3E}">
        <p14:creationId xmlns:p14="http://schemas.microsoft.com/office/powerpoint/2010/main" val="21069461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Calibri" panose="020F0502020204030204" pitchFamily="34" charset="0"/>
              </a:rPr>
              <a:t>I went on the web and searched for data. I got data from these two sources. Aviation Safety network and World Bank.</a:t>
            </a:r>
          </a:p>
          <a:p>
            <a:pPr marL="0" marR="0">
              <a:spcBef>
                <a:spcPts val="0"/>
              </a:spcBef>
              <a:spcAft>
                <a:spcPts val="0"/>
              </a:spcAft>
            </a:pPr>
            <a:r>
              <a:rPr lang="en-US" sz="1800" dirty="0">
                <a:effectLst/>
                <a:latin typeface="Calibri" panose="020F0502020204030204" pitchFamily="34" charset="0"/>
              </a:rPr>
              <a:t> </a:t>
            </a:r>
          </a:p>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4</a:t>
            </a:fld>
            <a:endParaRPr lang="en-US"/>
          </a:p>
        </p:txBody>
      </p:sp>
    </p:spTree>
    <p:extLst>
      <p:ext uri="{BB962C8B-B14F-4D97-AF65-F5344CB8AC3E}">
        <p14:creationId xmlns:p14="http://schemas.microsoft.com/office/powerpoint/2010/main" val="10411794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dirty="0">
                <a:effectLst/>
                <a:latin typeface="Calibri" panose="020F0502020204030204" pitchFamily="34" charset="0"/>
              </a:rPr>
              <a:t>This picture shows how we cannot predict fatal accidents. This graph  shows there’s no correlation at least among these 50 airlines . The ones with bigger bubbles are the larger airlines. </a:t>
            </a:r>
          </a:p>
          <a:p>
            <a:pPr marL="0" marR="0">
              <a:spcBef>
                <a:spcPts val="0"/>
              </a:spcBef>
              <a:spcAft>
                <a:spcPts val="0"/>
              </a:spcAft>
            </a:pPr>
            <a:endParaRPr lang="en-US" sz="1200" dirty="0">
              <a:effectLst/>
              <a:latin typeface="Calibri" panose="020F0502020204030204" pitchFamily="34" charset="0"/>
            </a:endParaRPr>
          </a:p>
          <a:p>
            <a:pPr marL="0" marR="0">
              <a:spcBef>
                <a:spcPts val="0"/>
              </a:spcBef>
              <a:spcAft>
                <a:spcPts val="0"/>
              </a:spcAft>
            </a:pPr>
            <a:r>
              <a:rPr lang="en-US" sz="1200" dirty="0">
                <a:effectLst/>
                <a:latin typeface="Calibri" panose="020F0502020204030204" pitchFamily="34" charset="0"/>
              </a:rPr>
              <a:t>Notice the Malaysian airline in 2014-a middle sized airline. The fatalities were related to the downing of flight 17 in June of 2014 and to the disappearance of its Flight370 in March of the same year. While mysterious, the incidents were completely unrelated.</a:t>
            </a:r>
          </a:p>
          <a:p>
            <a:pPr marL="0" marR="0">
              <a:spcBef>
                <a:spcPts val="0"/>
              </a:spcBef>
              <a:spcAft>
                <a:spcPts val="0"/>
              </a:spcAft>
            </a:pPr>
            <a:endParaRPr lang="en-US" sz="1200" dirty="0">
              <a:effectLst/>
              <a:latin typeface="Calibri" panose="020F0502020204030204" pitchFamily="34" charset="0"/>
            </a:endParaRPr>
          </a:p>
          <a:p>
            <a:pPr marL="0" marR="0">
              <a:spcBef>
                <a:spcPts val="0"/>
              </a:spcBef>
              <a:spcAft>
                <a:spcPts val="0"/>
              </a:spcAft>
            </a:pPr>
            <a:r>
              <a:rPr lang="en-US" sz="1200" dirty="0">
                <a:effectLst/>
                <a:latin typeface="Calibri" panose="020F0502020204030204" pitchFamily="34" charset="0"/>
              </a:rPr>
              <a:t>However, the Boeing 737 MAX passenger airliner was fund responsible to the death of 346 people in two separate crashes. </a:t>
            </a:r>
          </a:p>
          <a:p>
            <a:pPr marL="0" marR="0">
              <a:spcBef>
                <a:spcPts val="0"/>
              </a:spcBef>
              <a:spcAft>
                <a:spcPts val="0"/>
              </a:spcAft>
            </a:pPr>
            <a:r>
              <a:rPr lang="en-US" sz="1200" strike="noStrike" dirty="0">
                <a:effectLst/>
                <a:latin typeface="Calibri" panose="020F0502020204030204" pitchFamily="34" charset="0"/>
              </a:rPr>
              <a:t>One was Lion Air Flight 610 on October 29, 2018 and the second one was Ethiopian Airlines Flight 302 on March 10, 2019. They were related, and related to mismanagement, and negligence. The planes were grounded.</a:t>
            </a:r>
          </a:p>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5</a:t>
            </a:fld>
            <a:endParaRPr lang="en-US"/>
          </a:p>
        </p:txBody>
      </p:sp>
    </p:spTree>
    <p:extLst>
      <p:ext uri="{BB962C8B-B14F-4D97-AF65-F5344CB8AC3E}">
        <p14:creationId xmlns:p14="http://schemas.microsoft.com/office/powerpoint/2010/main" val="3690874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6</a:t>
            </a:fld>
            <a:endParaRPr lang="en-US"/>
          </a:p>
        </p:txBody>
      </p:sp>
    </p:spTree>
    <p:extLst>
      <p:ext uri="{BB962C8B-B14F-4D97-AF65-F5344CB8AC3E}">
        <p14:creationId xmlns:p14="http://schemas.microsoft.com/office/powerpoint/2010/main" val="35473951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7</a:t>
            </a:fld>
            <a:endParaRPr lang="en-US"/>
          </a:p>
        </p:txBody>
      </p:sp>
    </p:spTree>
    <p:extLst>
      <p:ext uri="{BB962C8B-B14F-4D97-AF65-F5344CB8AC3E}">
        <p14:creationId xmlns:p14="http://schemas.microsoft.com/office/powerpoint/2010/main" val="940052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179543-10F2-488B-ACE5-790D16D2D2AB}" type="slidenum">
              <a:rPr lang="en-US" smtClean="0"/>
              <a:t>8</a:t>
            </a:fld>
            <a:endParaRPr lang="en-US"/>
          </a:p>
        </p:txBody>
      </p:sp>
    </p:spTree>
    <p:extLst>
      <p:ext uri="{BB962C8B-B14F-4D97-AF65-F5344CB8AC3E}">
        <p14:creationId xmlns:p14="http://schemas.microsoft.com/office/powerpoint/2010/main" val="20008513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 am going to leave you with a moving graph.</a:t>
            </a:r>
          </a:p>
          <a:p>
            <a:endParaRPr lang="en-US" dirty="0"/>
          </a:p>
          <a:p>
            <a:r>
              <a:rPr lang="en-US" dirty="0"/>
              <a:t>This graph shows the number of flights internationally from 1980 to 2020. The size of the bubbles is larger for higher numbers. Notice that in 1980 the highest number belonged to  the US with under 1 billion. But as years progressed, the bubbles  increase proportionally to the size and economy of those countries. US, China, Japan, UK, Russia are among the leaders. Air travel continues to be the most popular means of travel. Technology and regulations have helped make air travel safe. So next time you seat in an airplane, relax and enjoy the flight.</a:t>
            </a:r>
          </a:p>
        </p:txBody>
      </p:sp>
      <p:sp>
        <p:nvSpPr>
          <p:cNvPr id="4" name="Slide Number Placeholder 3"/>
          <p:cNvSpPr>
            <a:spLocks noGrp="1"/>
          </p:cNvSpPr>
          <p:nvPr>
            <p:ph type="sldNum" sz="quarter" idx="5"/>
          </p:nvPr>
        </p:nvSpPr>
        <p:spPr/>
        <p:txBody>
          <a:bodyPr/>
          <a:lstStyle/>
          <a:p>
            <a:fld id="{ED179543-10F2-488B-ACE5-790D16D2D2AB}" type="slidenum">
              <a:rPr lang="en-US" smtClean="0"/>
              <a:t>9</a:t>
            </a:fld>
            <a:endParaRPr lang="en-US"/>
          </a:p>
        </p:txBody>
      </p:sp>
    </p:spTree>
    <p:extLst>
      <p:ext uri="{BB962C8B-B14F-4D97-AF65-F5344CB8AC3E}">
        <p14:creationId xmlns:p14="http://schemas.microsoft.com/office/powerpoint/2010/main" val="2651732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55CB-4608-D3E4-A38A-C00044B56B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CA4151B-E353-8CB5-D0C9-029663DE74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15B63B-3961-D689-65AE-CD13C96C9E9F}"/>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5" name="Footer Placeholder 4">
            <a:extLst>
              <a:ext uri="{FF2B5EF4-FFF2-40B4-BE49-F238E27FC236}">
                <a16:creationId xmlns:a16="http://schemas.microsoft.com/office/drawing/2014/main" id="{98C38CD9-9863-745B-767A-2CB68EBB44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3EEDEB-ABB0-AABA-1EF5-6ECD05E43F5D}"/>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1933802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F3CB2-7B7C-E34B-D3B0-7E275C2C43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CA696F-7105-0AD4-8BDB-E1723B0B4E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C3E1CD-E86E-568D-6B25-B88ADB9695E8}"/>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5" name="Footer Placeholder 4">
            <a:extLst>
              <a:ext uri="{FF2B5EF4-FFF2-40B4-BE49-F238E27FC236}">
                <a16:creationId xmlns:a16="http://schemas.microsoft.com/office/drawing/2014/main" id="{6964445C-CC93-C19B-B80E-7530170793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E40F3B-E084-A7AD-5353-4B099F32A9D3}"/>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2998789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200431-D586-9DF5-F701-6222FAE4C6D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F004AA-2513-AF19-8BAB-56C4E079B6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A61D9A-35C9-014F-C539-DF52ACEC23E1}"/>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5" name="Footer Placeholder 4">
            <a:extLst>
              <a:ext uri="{FF2B5EF4-FFF2-40B4-BE49-F238E27FC236}">
                <a16:creationId xmlns:a16="http://schemas.microsoft.com/office/drawing/2014/main" id="{B26D042C-72E2-0B79-FF9B-7E86E10D59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ED2C89-AA90-F619-811F-EDDCE6BF2CF4}"/>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2085105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0E62E-403F-077D-A6DA-BF7E29144F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9A5C30-53C3-EDF6-5747-6580DD368B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66ED33-2268-568E-2133-0D4DE07E1FD0}"/>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5" name="Footer Placeholder 4">
            <a:extLst>
              <a:ext uri="{FF2B5EF4-FFF2-40B4-BE49-F238E27FC236}">
                <a16:creationId xmlns:a16="http://schemas.microsoft.com/office/drawing/2014/main" id="{A1985DB8-53BC-EB41-0FEC-A8FBC43BC5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3D2CD2-3835-D2B2-150B-43EF8D213F1F}"/>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1570106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D1056-D364-6EC8-38DB-85D6DA4576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2923E6E-E6EA-D2AD-E415-ECFB7B02CE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983935-3340-A002-D116-081EA342BF14}"/>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5" name="Footer Placeholder 4">
            <a:extLst>
              <a:ext uri="{FF2B5EF4-FFF2-40B4-BE49-F238E27FC236}">
                <a16:creationId xmlns:a16="http://schemas.microsoft.com/office/drawing/2014/main" id="{2A1B90B9-EF0B-C73F-17AC-FA27C0422C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821160-51BC-9CB4-08E0-653881562DF9}"/>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2139098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DB20D-C220-10D3-9A37-C0BBB9F868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F01D3F-3F8F-ED4F-4F3D-D92CDB4951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043343-D977-E07D-30BA-0B4487E0D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F8BB011-3103-2C57-3A9E-7C6C305B3D18}"/>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6" name="Footer Placeholder 5">
            <a:extLst>
              <a:ext uri="{FF2B5EF4-FFF2-40B4-BE49-F238E27FC236}">
                <a16:creationId xmlns:a16="http://schemas.microsoft.com/office/drawing/2014/main" id="{EFA5135E-F76D-2D68-E7B4-1633097009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ABEC96-DB2F-FACC-213B-AB5304AE47C5}"/>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828816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5239A-BF23-CBFE-E9D5-3D0D67B6B7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A2BE64-1921-6077-F6CD-D56B7F53A4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27813A-0175-4347-5305-37321A7A7B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51BFD2-D3D6-059C-0ADF-18EEFCD303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4F8B70-F76D-AC27-0247-9B294275BB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58E116-C97D-8668-FEF5-9593EAFD2468}"/>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8" name="Footer Placeholder 7">
            <a:extLst>
              <a:ext uri="{FF2B5EF4-FFF2-40B4-BE49-F238E27FC236}">
                <a16:creationId xmlns:a16="http://schemas.microsoft.com/office/drawing/2014/main" id="{552409F6-857C-CC85-CE3E-1C2D73118D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0C56BF-4277-1E31-3780-E31535A91ED9}"/>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3719008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C79F-DEC1-C278-7FCD-C2472F29102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D72FB19-EC04-4B99-704E-D07C8E28FEFB}"/>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4" name="Footer Placeholder 3">
            <a:extLst>
              <a:ext uri="{FF2B5EF4-FFF2-40B4-BE49-F238E27FC236}">
                <a16:creationId xmlns:a16="http://schemas.microsoft.com/office/drawing/2014/main" id="{480E4131-90F2-B084-C499-BAC49A2495F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66277A-8A6D-6F5B-1B15-44F9D2A134E1}"/>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118411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07A053-D67A-9B32-38F7-3519F1484321}"/>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3" name="Footer Placeholder 2">
            <a:extLst>
              <a:ext uri="{FF2B5EF4-FFF2-40B4-BE49-F238E27FC236}">
                <a16:creationId xmlns:a16="http://schemas.microsoft.com/office/drawing/2014/main" id="{F7E79338-2CA6-422A-7C7B-6A40C37B91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8A77A98-F173-600D-F76F-05BF7CF000B7}"/>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2593436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7DD6C-26B6-8270-D5ED-FC036D9CAC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C40ABEF-37C5-01A1-D8CF-FFF048E0EC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0D4E1F-273F-04E5-510C-279697F7B6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A4FB6B-64BD-178B-7C29-9E95160E920C}"/>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6" name="Footer Placeholder 5">
            <a:extLst>
              <a:ext uri="{FF2B5EF4-FFF2-40B4-BE49-F238E27FC236}">
                <a16:creationId xmlns:a16="http://schemas.microsoft.com/office/drawing/2014/main" id="{AD1B442B-0C5B-5901-0314-18D6B8382C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19A03B-89A5-ED9F-63BB-E774F63B2CB6}"/>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3663051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2FE6-A7D0-0AF2-EEA0-1D61B15AF1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910C62-A779-93A8-A9DF-6BD624E384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9E39C76-E8DB-0E6A-34EE-899E667309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6EB619-B253-F0E0-EE78-2083AE3E893B}"/>
              </a:ext>
            </a:extLst>
          </p:cNvPr>
          <p:cNvSpPr>
            <a:spLocks noGrp="1"/>
          </p:cNvSpPr>
          <p:nvPr>
            <p:ph type="dt" sz="half" idx="10"/>
          </p:nvPr>
        </p:nvSpPr>
        <p:spPr/>
        <p:txBody>
          <a:bodyPr/>
          <a:lstStyle/>
          <a:p>
            <a:fld id="{8D9B3238-6D88-4B27-8079-4573EACB5955}" type="datetimeFigureOut">
              <a:rPr lang="en-US" smtClean="0"/>
              <a:t>11/16/2022</a:t>
            </a:fld>
            <a:endParaRPr lang="en-US"/>
          </a:p>
        </p:txBody>
      </p:sp>
      <p:sp>
        <p:nvSpPr>
          <p:cNvPr id="6" name="Footer Placeholder 5">
            <a:extLst>
              <a:ext uri="{FF2B5EF4-FFF2-40B4-BE49-F238E27FC236}">
                <a16:creationId xmlns:a16="http://schemas.microsoft.com/office/drawing/2014/main" id="{E137B721-7815-85CD-7980-D95C1BEBE5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D47733-12CD-56B3-5DA7-5F683B76B885}"/>
              </a:ext>
            </a:extLst>
          </p:cNvPr>
          <p:cNvSpPr>
            <a:spLocks noGrp="1"/>
          </p:cNvSpPr>
          <p:nvPr>
            <p:ph type="sldNum" sz="quarter" idx="12"/>
          </p:nvPr>
        </p:nvSpPr>
        <p:spPr/>
        <p:txBody>
          <a:bodyPr/>
          <a:lstStyle/>
          <a:p>
            <a:fld id="{DAFD2632-5DD8-45A6-8AFB-77C682ED1A49}" type="slidenum">
              <a:rPr lang="en-US" smtClean="0"/>
              <a:t>‹#›</a:t>
            </a:fld>
            <a:endParaRPr lang="en-US"/>
          </a:p>
        </p:txBody>
      </p:sp>
    </p:spTree>
    <p:extLst>
      <p:ext uri="{BB962C8B-B14F-4D97-AF65-F5344CB8AC3E}">
        <p14:creationId xmlns:p14="http://schemas.microsoft.com/office/powerpoint/2010/main" val="3584668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342A3D-DF24-FD2A-25DB-F9044A6CD8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29E4B6A-BD9D-2EF2-B370-BE382B907C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0BD49C-6CD4-E6F5-2817-B12BB5C102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9B3238-6D88-4B27-8079-4573EACB5955}" type="datetimeFigureOut">
              <a:rPr lang="en-US" smtClean="0"/>
              <a:t>11/16/2022</a:t>
            </a:fld>
            <a:endParaRPr lang="en-US"/>
          </a:p>
        </p:txBody>
      </p:sp>
      <p:sp>
        <p:nvSpPr>
          <p:cNvPr id="5" name="Footer Placeholder 4">
            <a:extLst>
              <a:ext uri="{FF2B5EF4-FFF2-40B4-BE49-F238E27FC236}">
                <a16:creationId xmlns:a16="http://schemas.microsoft.com/office/drawing/2014/main" id="{FF07BE46-C3B7-67EB-7B5D-F3BF4179C1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D879001-8007-BCE3-9F52-614F71CC80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FD2632-5DD8-45A6-8AFB-77C682ED1A49}" type="slidenum">
              <a:rPr lang="en-US" smtClean="0"/>
              <a:t>‹#›</a:t>
            </a:fld>
            <a:endParaRPr lang="en-US"/>
          </a:p>
        </p:txBody>
      </p:sp>
    </p:spTree>
    <p:extLst>
      <p:ext uri="{BB962C8B-B14F-4D97-AF65-F5344CB8AC3E}">
        <p14:creationId xmlns:p14="http://schemas.microsoft.com/office/powerpoint/2010/main" val="3474745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diagramQuickStyle" Target="../diagrams/quickStyle2.xml"/><Relationship Id="rId3" Type="http://schemas.openxmlformats.org/officeDocument/2006/relationships/audio" Target="../media/media4.m4a"/><Relationship Id="rId7" Type="http://schemas.openxmlformats.org/officeDocument/2006/relationships/diagramLayout" Target="../diagrams/layout1.xml"/><Relationship Id="rId12" Type="http://schemas.openxmlformats.org/officeDocument/2006/relationships/diagramLayout" Target="../diagrams/layout2.xml"/><Relationship Id="rId2" Type="http://schemas.microsoft.com/office/2007/relationships/media" Target="../media/media4.m4a"/><Relationship Id="rId16" Type="http://schemas.openxmlformats.org/officeDocument/2006/relationships/image" Target="../media/image1.png"/><Relationship Id="rId1" Type="http://schemas.openxmlformats.org/officeDocument/2006/relationships/tags" Target="../tags/tag1.xml"/><Relationship Id="rId6" Type="http://schemas.openxmlformats.org/officeDocument/2006/relationships/diagramData" Target="../diagrams/data1.xml"/><Relationship Id="rId11" Type="http://schemas.openxmlformats.org/officeDocument/2006/relationships/diagramData" Target="../diagrams/data2.xml"/><Relationship Id="rId5" Type="http://schemas.openxmlformats.org/officeDocument/2006/relationships/notesSlide" Target="../notesSlides/notesSlide4.xml"/><Relationship Id="rId15" Type="http://schemas.microsoft.com/office/2007/relationships/diagramDrawing" Target="../diagrams/drawing2.xml"/><Relationship Id="rId10" Type="http://schemas.microsoft.com/office/2007/relationships/diagramDrawing" Target="../diagrams/drawing1.xml"/><Relationship Id="rId4" Type="http://schemas.openxmlformats.org/officeDocument/2006/relationships/slideLayout" Target="../slideLayouts/slideLayout8.xml"/><Relationship Id="rId9" Type="http://schemas.openxmlformats.org/officeDocument/2006/relationships/diagramColors" Target="../diagrams/colors1.xml"/><Relationship Id="rId14" Type="http://schemas.openxmlformats.org/officeDocument/2006/relationships/diagramColors" Target="../diagrams/colors2.xml"/></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5.m4a"/><Relationship Id="rId7" Type="http://schemas.openxmlformats.org/officeDocument/2006/relationships/image" Target="../media/image9.png"/><Relationship Id="rId2" Type="http://schemas.microsoft.com/office/2007/relationships/media" Target="../media/media5.m4a"/><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notesSlide" Target="../notesSlides/notesSlide5.xml"/><Relationship Id="rId4"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10.m4a"/><Relationship Id="rId7" Type="http://schemas.openxmlformats.org/officeDocument/2006/relationships/hyperlink" Target="file:///D:\GitHub\Safarie1103\Bellevue%20University\Courses\DSC640\FinalProject\Images\Worldwideflights_movingchart.html" TargetMode="External"/><Relationship Id="rId2" Type="http://schemas.microsoft.com/office/2007/relationships/media" Target="../media/media9.m4a"/><Relationship Id="rId1" Type="http://schemas.openxmlformats.org/officeDocument/2006/relationships/audio" Target="NULL" TargetMode="External"/><Relationship Id="rId6" Type="http://schemas.openxmlformats.org/officeDocument/2006/relationships/notesSlide" Target="../notesSlides/notesSlide9.xml"/><Relationship Id="rId5" Type="http://schemas.openxmlformats.org/officeDocument/2006/relationships/slideLayout" Target="../slideLayouts/slideLayout8.xml"/><Relationship Id="rId4" Type="http://schemas.openxmlformats.org/officeDocument/2006/relationships/audio" Target="../media/media10.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1202757-2AB1-FB69-BA9A-CF36BF843F86}"/>
              </a:ext>
            </a:extLst>
          </p:cNvPr>
          <p:cNvSpPr/>
          <p:nvPr/>
        </p:nvSpPr>
        <p:spPr>
          <a:xfrm>
            <a:off x="0" y="0"/>
            <a:ext cx="12192000" cy="6858000"/>
          </a:xfrm>
          <a:prstGeom prst="rect">
            <a:avLst/>
          </a:prstGeom>
          <a:gradFill flip="none" rotWithShape="1">
            <a:gsLst>
              <a:gs pos="0">
                <a:schemeClr val="accent5">
                  <a:lumMod val="40000"/>
                  <a:lumOff val="60000"/>
                  <a:shade val="30000"/>
                  <a:satMod val="115000"/>
                </a:schemeClr>
              </a:gs>
              <a:gs pos="50000">
                <a:schemeClr val="accent5">
                  <a:lumMod val="40000"/>
                  <a:lumOff val="60000"/>
                  <a:shade val="67500"/>
                  <a:satMod val="115000"/>
                </a:schemeClr>
              </a:gs>
              <a:gs pos="100000">
                <a:schemeClr val="accent5">
                  <a:lumMod val="40000"/>
                  <a:lumOff val="60000"/>
                  <a:shade val="100000"/>
                  <a:satMod val="115000"/>
                </a:schemeClr>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BF547A2B-A826-3335-7C70-E1B6ECA6566E}"/>
              </a:ext>
            </a:extLst>
          </p:cNvPr>
          <p:cNvSpPr/>
          <p:nvPr/>
        </p:nvSpPr>
        <p:spPr>
          <a:xfrm>
            <a:off x="2367642" y="714829"/>
            <a:ext cx="7690758" cy="2387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DSC640 Project task 5</a:t>
            </a:r>
          </a:p>
        </p:txBody>
      </p:sp>
      <p:sp>
        <p:nvSpPr>
          <p:cNvPr id="12" name="Rectangle: Rounded Corners 11">
            <a:extLst>
              <a:ext uri="{FF2B5EF4-FFF2-40B4-BE49-F238E27FC236}">
                <a16:creationId xmlns:a16="http://schemas.microsoft.com/office/drawing/2014/main" id="{AC084095-78AA-65F1-81E7-98EF12FDE296}"/>
              </a:ext>
            </a:extLst>
          </p:cNvPr>
          <p:cNvSpPr/>
          <p:nvPr/>
        </p:nvSpPr>
        <p:spPr>
          <a:xfrm>
            <a:off x="3834492" y="3429000"/>
            <a:ext cx="4523015" cy="2387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Presented by </a:t>
            </a:r>
          </a:p>
          <a:p>
            <a:pPr algn="ctr"/>
            <a:r>
              <a:rPr lang="en-US" sz="3200" dirty="0"/>
              <a:t>Edris Safari</a:t>
            </a:r>
          </a:p>
        </p:txBody>
      </p:sp>
      <p:pic>
        <p:nvPicPr>
          <p:cNvPr id="19" name="Audio 18">
            <a:hlinkClick r:id="" action="ppaction://media"/>
            <a:extLst>
              <a:ext uri="{FF2B5EF4-FFF2-40B4-BE49-F238E27FC236}">
                <a16:creationId xmlns:a16="http://schemas.microsoft.com/office/drawing/2014/main" id="{FA0663C7-DF75-9B3E-FD67-576CC5E334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56696956"/>
      </p:ext>
    </p:extLst>
  </p:cSld>
  <p:clrMapOvr>
    <a:masterClrMapping/>
  </p:clrMapOvr>
  <mc:AlternateContent xmlns:mc="http://schemas.openxmlformats.org/markup-compatibility/2006">
    <mc:Choice xmlns:p14="http://schemas.microsoft.com/office/powerpoint/2010/main" Requires="p14">
      <p:transition spd="slow" p14:dur="2000" advTm="23132"/>
    </mc:Choice>
    <mc:Fallback>
      <p:transition spd="slow" advTm="23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par>
                          <p:cTn id="7" fill="hold">
                            <p:stCondLst>
                              <p:cond delay="0"/>
                            </p:stCondLst>
                            <p:childTnLst>
                              <p:par>
                                <p:cTn id="8" presetID="14" presetClass="entr" presetSubtype="10" fill="hold" grpId="0" nodeType="afterEffect">
                                  <p:stCondLst>
                                    <p:cond delay="500"/>
                                  </p:stCondLst>
                                  <p:childTnLst>
                                    <p:set>
                                      <p:cBhvr>
                                        <p:cTn id="9" dur="1" fill="hold">
                                          <p:stCondLst>
                                            <p:cond delay="0"/>
                                          </p:stCondLst>
                                        </p:cTn>
                                        <p:tgtEl>
                                          <p:spTgt spid="9"/>
                                        </p:tgtEl>
                                        <p:attrNameLst>
                                          <p:attrName>style.visibility</p:attrName>
                                        </p:attrNameLst>
                                      </p:cBhvr>
                                      <p:to>
                                        <p:strVal val="visible"/>
                                      </p:to>
                                    </p:set>
                                    <p:animEffect transition="in" filter="randombar(horizontal)">
                                      <p:cBhvr>
                                        <p:cTn id="10" dur="3000"/>
                                        <p:tgtEl>
                                          <p:spTgt spid="9"/>
                                        </p:tgtEl>
                                      </p:cBhvr>
                                    </p:animEffect>
                                  </p:childTnLst>
                                </p:cTn>
                              </p:par>
                            </p:childTnLst>
                          </p:cTn>
                        </p:par>
                        <p:par>
                          <p:cTn id="11" fill="hold">
                            <p:stCondLst>
                              <p:cond delay="3500"/>
                            </p:stCondLst>
                            <p:childTnLst>
                              <p:par>
                                <p:cTn id="12" presetID="16" presetClass="entr" presetSubtype="21" fill="hold" grpId="0" nodeType="afterEffect">
                                  <p:stCondLst>
                                    <p:cond delay="1000"/>
                                  </p:stCondLst>
                                  <p:childTnLst>
                                    <p:set>
                                      <p:cBhvr>
                                        <p:cTn id="13" dur="1" fill="hold">
                                          <p:stCondLst>
                                            <p:cond delay="0"/>
                                          </p:stCondLst>
                                        </p:cTn>
                                        <p:tgtEl>
                                          <p:spTgt spid="12"/>
                                        </p:tgtEl>
                                        <p:attrNameLst>
                                          <p:attrName>style.visibility</p:attrName>
                                        </p:attrNameLst>
                                      </p:cBhvr>
                                      <p:to>
                                        <p:strVal val="visible"/>
                                      </p:to>
                                    </p:set>
                                    <p:animEffect transition="in" filter="barn(inVertical)">
                                      <p:cBhvr>
                                        <p:cTn id="14"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mute="1" showWhenStopped="0">
                <p:cTn id="15" fill="hold" display="0">
                  <p:stCondLst>
                    <p:cond delay="indefinite"/>
                  </p:stCondLst>
                  <p:endCondLst>
                    <p:cond evt="onStopAudio" delay="0">
                      <p:tgtEl>
                        <p:sldTgt/>
                      </p:tgtEl>
                    </p:cond>
                  </p:endCondLst>
                </p:cTn>
                <p:tgtEl>
                  <p:spTgt spid="19"/>
                </p:tgtEl>
              </p:cMediaNode>
            </p:audio>
          </p:childTnLst>
        </p:cTn>
      </p:par>
    </p:tnLst>
    <p:bldLst>
      <p:bldP spid="9"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4858055"/>
      </p:ext>
    </p:extLst>
  </p:cSld>
  <p:clrMapOvr>
    <a:masterClrMapping/>
  </p:clrMapOvr>
  <mc:AlternateContent xmlns:mc="http://schemas.openxmlformats.org/markup-compatibility/2006">
    <mc:Choice xmlns:p14="http://schemas.microsoft.com/office/powerpoint/2010/main" Requires="p14">
      <p:transition spd="slow" p14:dur="2000" advTm="5043"/>
    </mc:Choice>
    <mc:Fallback>
      <p:transition spd="slow" advTm="504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4E67A395-2D89-5E19-97DE-CE8FA96C5CB6}"/>
              </a:ext>
            </a:extLst>
          </p:cNvPr>
          <p:cNvSpPr/>
          <p:nvPr/>
        </p:nvSpPr>
        <p:spPr>
          <a:xfrm>
            <a:off x="0" y="0"/>
            <a:ext cx="12191999" cy="6858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THANK YOU</a:t>
            </a:r>
          </a:p>
        </p:txBody>
      </p:sp>
      <p:pic>
        <p:nvPicPr>
          <p:cNvPr id="10" name="Audio 9">
            <a:hlinkClick r:id="" action="ppaction://media"/>
            <a:extLst>
              <a:ext uri="{FF2B5EF4-FFF2-40B4-BE49-F238E27FC236}">
                <a16:creationId xmlns:a16="http://schemas.microsoft.com/office/drawing/2014/main" id="{A6C34B31-BCB3-32DF-E478-23E6EC0509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4279387"/>
      </p:ext>
    </p:extLst>
  </p:cSld>
  <p:clrMapOvr>
    <a:masterClrMapping/>
  </p:clrMapOvr>
  <mc:AlternateContent xmlns:mc="http://schemas.openxmlformats.org/markup-compatibility/2006">
    <mc:Choice xmlns:p14="http://schemas.microsoft.com/office/powerpoint/2010/main" Requires="p14">
      <p:transition spd="slow" p14:dur="2000" advTm="5043"/>
    </mc:Choice>
    <mc:Fallback>
      <p:transition spd="slow" advTm="5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par>
                                <p:cTn id="7" presetID="10" presetClass="entr" presetSubtype="0" fill="hold" grpId="0" nodeType="withEffect">
                                  <p:stCondLst>
                                    <p:cond delay="1000"/>
                                  </p:stCondLst>
                                  <p:childTnLst>
                                    <p:set>
                                      <p:cBhvr>
                                        <p:cTn id="8" dur="1" fill="hold">
                                          <p:stCondLst>
                                            <p:cond delay="0"/>
                                          </p:stCondLst>
                                        </p:cTn>
                                        <p:tgtEl>
                                          <p:spTgt spid="3"/>
                                        </p:tgtEl>
                                        <p:attrNameLst>
                                          <p:attrName>style.visibility</p:attrName>
                                        </p:attrNameLst>
                                      </p:cBhvr>
                                      <p:to>
                                        <p:strVal val="visible"/>
                                      </p:to>
                                    </p:set>
                                    <p:animEffect transition="in" filter="fade">
                                      <p:cBhvr>
                                        <p:cTn id="9" dur="3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0"/>
                </p:tgtEl>
              </p:cMediaNode>
            </p:audio>
          </p:childTnLst>
        </p:cTn>
      </p:par>
    </p:tnLst>
    <p:bldLst>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D0AAC4C5-1F9A-40C6-2608-4D0A9EFA479E}"/>
              </a:ext>
            </a:extLst>
          </p:cNvPr>
          <p:cNvPicPr>
            <a:picLocks noGrp="1" noChangeAspect="1"/>
          </p:cNvPicPr>
          <p:nvPr>
            <p:ph idx="1"/>
          </p:nvPr>
        </p:nvPicPr>
        <p:blipFill>
          <a:blip r:embed="rId5">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tretch>
            <a:fillRect/>
          </a:stretch>
        </p:blipFill>
        <p:spPr>
          <a:xfrm>
            <a:off x="0" y="0"/>
            <a:ext cx="12192000" cy="6848659"/>
          </a:xfrm>
        </p:spPr>
      </p:pic>
      <p:pic>
        <p:nvPicPr>
          <p:cNvPr id="24" name="Audio 23">
            <a:hlinkClick r:id="" action="ppaction://media"/>
            <a:extLst>
              <a:ext uri="{FF2B5EF4-FFF2-40B4-BE49-F238E27FC236}">
                <a16:creationId xmlns:a16="http://schemas.microsoft.com/office/drawing/2014/main" id="{FFF073C4-0960-BB7A-27EF-E8DF864E345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34299532"/>
      </p:ext>
    </p:extLst>
  </p:cSld>
  <p:clrMapOvr>
    <a:masterClrMapping/>
  </p:clrMapOvr>
  <mc:AlternateContent xmlns:mc="http://schemas.openxmlformats.org/markup-compatibility/2006">
    <mc:Choice xmlns:p14="http://schemas.microsoft.com/office/powerpoint/2010/main" Requires="p14">
      <p:transition spd="slow" p14:dur="2000" advTm="9896"/>
    </mc:Choice>
    <mc:Fallback>
      <p:transition spd="slow" advTm="9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par>
                          <p:cTn id="7" fill="hold">
                            <p:stCondLst>
                              <p:cond delay="0"/>
                            </p:stCondLst>
                            <p:childTnLst>
                              <p:par>
                                <p:cTn id="8" presetID="16" presetClass="entr" presetSubtype="21" fill="hold" nodeType="after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arn(inVertical)">
                                      <p:cBhvr>
                                        <p:cTn id="10" dur="5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E19882-FA6D-D716-0753-4F03C820105B}"/>
              </a:ext>
            </a:extLst>
          </p:cNvPr>
          <p:cNvPicPr>
            <a:picLocks noChangeAspect="1"/>
          </p:cNvPicPr>
          <p:nvPr/>
        </p:nvPicPr>
        <p:blipFill>
          <a:blip r:embed="rId5"/>
          <a:stretch>
            <a:fillRect/>
          </a:stretch>
        </p:blipFill>
        <p:spPr>
          <a:xfrm>
            <a:off x="0" y="0"/>
            <a:ext cx="12191999" cy="6858000"/>
          </a:xfrm>
          <a:prstGeom prst="rect">
            <a:avLst/>
          </a:prstGeom>
        </p:spPr>
      </p:pic>
      <p:pic>
        <p:nvPicPr>
          <p:cNvPr id="14" name="Audio 13">
            <a:hlinkClick r:id="" action="ppaction://media"/>
            <a:extLst>
              <a:ext uri="{FF2B5EF4-FFF2-40B4-BE49-F238E27FC236}">
                <a16:creationId xmlns:a16="http://schemas.microsoft.com/office/drawing/2014/main" id="{990D036B-1763-9380-A634-BF4E81F3391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62666735"/>
      </p:ext>
    </p:extLst>
  </p:cSld>
  <p:clrMapOvr>
    <a:masterClrMapping/>
  </p:clrMapOvr>
  <mc:AlternateContent xmlns:mc="http://schemas.openxmlformats.org/markup-compatibility/2006">
    <mc:Choice xmlns:p14="http://schemas.microsoft.com/office/powerpoint/2010/main" Requires="p14">
      <p:transition spd="slow" p14:dur="2000" advTm="6852"/>
    </mc:Choice>
    <mc:Fallback>
      <p:transition spd="slow" advTm="6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par>
                          <p:cTn id="7" fill="hold">
                            <p:stCondLst>
                              <p:cond delay="0"/>
                            </p:stCondLst>
                            <p:childTnLst>
                              <p:par>
                                <p:cTn id="8" presetID="16" presetClass="entr" presetSubtype="21"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A883ED-612E-DC8F-575A-C5BBE00354AB}"/>
              </a:ext>
            </a:extLst>
          </p:cNvPr>
          <p:cNvSpPr/>
          <p:nvPr/>
        </p:nvSpPr>
        <p:spPr>
          <a:xfrm>
            <a:off x="146956" y="4196442"/>
            <a:ext cx="5900057" cy="250915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marL="285750" indent="-285750">
              <a:buFont typeface="Arial" panose="020B0604020202020204" pitchFamily="34" charset="0"/>
              <a:buChar char="•"/>
            </a:pPr>
            <a:r>
              <a:rPr lang="en-US" sz="2400" dirty="0">
                <a:solidFill>
                  <a:srgbClr val="0070C0"/>
                </a:solidFill>
              </a:rPr>
              <a:t>Fatal and non-Fatal accidents from 1985 to 2014 by top 56 international  airlines</a:t>
            </a:r>
          </a:p>
          <a:p>
            <a:pPr marL="285750" indent="-285750">
              <a:buFont typeface="Arial" panose="020B0604020202020204" pitchFamily="34" charset="0"/>
              <a:buChar char="•"/>
            </a:pPr>
            <a:r>
              <a:rPr lang="en-US" sz="2400" dirty="0">
                <a:solidFill>
                  <a:srgbClr val="0070C0"/>
                </a:solidFill>
              </a:rPr>
              <a:t>US general Aviation Safety Data</a:t>
            </a:r>
          </a:p>
          <a:p>
            <a:pPr marL="285750" indent="-285750">
              <a:buFont typeface="Arial" panose="020B0604020202020204" pitchFamily="34" charset="0"/>
              <a:buChar char="•"/>
            </a:pPr>
            <a:r>
              <a:rPr lang="en-US" sz="2400" dirty="0">
                <a:solidFill>
                  <a:srgbClr val="0070C0"/>
                </a:solidFill>
              </a:rPr>
              <a:t>US Carrier Safety Data</a:t>
            </a:r>
          </a:p>
          <a:p>
            <a:pPr algn="ctr"/>
            <a:endParaRPr lang="en-US" dirty="0"/>
          </a:p>
        </p:txBody>
      </p:sp>
      <p:graphicFrame>
        <p:nvGraphicFramePr>
          <p:cNvPr id="2" name="Content Placeholder 3">
            <a:extLst>
              <a:ext uri="{FF2B5EF4-FFF2-40B4-BE49-F238E27FC236}">
                <a16:creationId xmlns:a16="http://schemas.microsoft.com/office/drawing/2014/main" id="{12ECEA53-A80B-15AD-9502-EFE2AEE6A1AF}"/>
              </a:ext>
            </a:extLst>
          </p:cNvPr>
          <p:cNvGraphicFramePr>
            <a:graphicFrameLocks noGrp="1"/>
          </p:cNvGraphicFramePr>
          <p:nvPr>
            <p:ph idx="1"/>
            <p:extLst>
              <p:ext uri="{D42A27DB-BD31-4B8C-83A1-F6EECF244321}">
                <p14:modId xmlns:p14="http://schemas.microsoft.com/office/powerpoint/2010/main" val="493887343"/>
              </p:ext>
            </p:extLst>
          </p:nvPr>
        </p:nvGraphicFramePr>
        <p:xfrm>
          <a:off x="125186" y="362636"/>
          <a:ext cx="5900057" cy="368940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6" name="Rectangle 5">
            <a:extLst>
              <a:ext uri="{FF2B5EF4-FFF2-40B4-BE49-F238E27FC236}">
                <a16:creationId xmlns:a16="http://schemas.microsoft.com/office/drawing/2014/main" id="{BC4A9313-36CC-ACE7-37A4-EDF313AB11CB}"/>
              </a:ext>
            </a:extLst>
          </p:cNvPr>
          <p:cNvSpPr/>
          <p:nvPr/>
        </p:nvSpPr>
        <p:spPr>
          <a:xfrm>
            <a:off x="6144987" y="4196442"/>
            <a:ext cx="5900057" cy="250915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marL="285750" indent="-285750">
              <a:buFont typeface="Arial" panose="020B0604020202020204" pitchFamily="34" charset="0"/>
              <a:buChar char="•"/>
            </a:pPr>
            <a:r>
              <a:rPr lang="en-US" sz="2400" dirty="0">
                <a:solidFill>
                  <a:srgbClr val="0070C0"/>
                </a:solidFill>
              </a:rPr>
              <a:t>Number of miles traveled by all countries worldwide from 1960 to 2020</a:t>
            </a:r>
          </a:p>
          <a:p>
            <a:pPr marL="285750" indent="-285750">
              <a:buFont typeface="Arial" panose="020B0604020202020204" pitchFamily="34" charset="0"/>
              <a:buChar char="•"/>
            </a:pPr>
            <a:r>
              <a:rPr lang="en-US" sz="2400" dirty="0">
                <a:solidFill>
                  <a:srgbClr val="0070C0"/>
                </a:solidFill>
              </a:rPr>
              <a:t>Airline passenger satisfaction</a:t>
            </a:r>
          </a:p>
          <a:p>
            <a:pPr algn="ctr"/>
            <a:endParaRPr lang="en-US" dirty="0"/>
          </a:p>
        </p:txBody>
      </p:sp>
      <p:graphicFrame>
        <p:nvGraphicFramePr>
          <p:cNvPr id="7" name="Content Placeholder 3">
            <a:extLst>
              <a:ext uri="{FF2B5EF4-FFF2-40B4-BE49-F238E27FC236}">
                <a16:creationId xmlns:a16="http://schemas.microsoft.com/office/drawing/2014/main" id="{BB44D75A-082F-F572-AFB3-E6AA5E6C9B93}"/>
              </a:ext>
            </a:extLst>
          </p:cNvPr>
          <p:cNvGraphicFramePr>
            <a:graphicFrameLocks/>
          </p:cNvGraphicFramePr>
          <p:nvPr>
            <p:extLst>
              <p:ext uri="{D42A27DB-BD31-4B8C-83A1-F6EECF244321}">
                <p14:modId xmlns:p14="http://schemas.microsoft.com/office/powerpoint/2010/main" val="2347150392"/>
              </p:ext>
            </p:extLst>
          </p:nvPr>
        </p:nvGraphicFramePr>
        <p:xfrm>
          <a:off x="6166759" y="362636"/>
          <a:ext cx="5878285" cy="3689405"/>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14" name="Audio 13">
            <a:hlinkClick r:id="" action="ppaction://media"/>
            <a:extLst>
              <a:ext uri="{FF2B5EF4-FFF2-40B4-BE49-F238E27FC236}">
                <a16:creationId xmlns:a16="http://schemas.microsoft.com/office/drawing/2014/main" id="{4250D16B-FD8E-62EF-0764-1B7B95740CAD}"/>
              </a:ext>
            </a:extLst>
          </p:cNvPr>
          <p:cNvPicPr>
            <a:picLocks noChangeAspect="1"/>
          </p:cNvPicPr>
          <p:nvPr>
            <a:audioFile r:link="rId3"/>
            <p:extLst>
              <p:ext uri="{DAA4B4D4-6D71-4841-9C94-3DE7FCFB9230}">
                <p14:media xmlns:p14="http://schemas.microsoft.com/office/powerpoint/2010/main" r:embed="rId2"/>
              </p:ext>
            </p:extLst>
          </p:nvPr>
        </p:nvPicPr>
        <p:blipFill>
          <a:blip r:embed="rId1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118886242"/>
      </p:ext>
    </p:extLst>
  </p:cSld>
  <p:clrMapOvr>
    <a:masterClrMapping/>
  </p:clrMapOvr>
  <mc:AlternateContent xmlns:mc="http://schemas.openxmlformats.org/markup-compatibility/2006">
    <mc:Choice xmlns:p14="http://schemas.microsoft.com/office/powerpoint/2010/main" Requires="p14">
      <p:transition spd="slow" p14:dur="2000" advTm="11531"/>
    </mc:Choice>
    <mc:Fallback>
      <p:transition spd="slow" advTm="11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childTnLst>
                          </p:cTn>
                        </p:par>
                        <p:par>
                          <p:cTn id="18" fill="hold">
                            <p:stCondLst>
                              <p:cond delay="1000"/>
                            </p:stCondLst>
                            <p:childTnLst>
                              <p:par>
                                <p:cTn id="19" presetID="2" presetClass="entr" presetSubtype="4"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par>
                          <p:cTn id="23" fill="hold">
                            <p:stCondLst>
                              <p:cond delay="1500"/>
                            </p:stCondLst>
                            <p:childTnLst>
                              <p:par>
                                <p:cTn id="24" presetID="2" presetClass="entr" presetSubtype="4"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14"/>
                </p:tgtEl>
              </p:cMediaNode>
            </p:audio>
          </p:childTnLst>
        </p:cTn>
      </p:par>
    </p:tnLst>
    <p:bldLst>
      <p:bldP spid="4" grpId="0" animBg="1"/>
      <p:bldGraphic spid="2" grpId="0">
        <p:bldAsOne/>
      </p:bldGraphic>
      <p:bldP spid="6" grpId="0" animBg="1"/>
      <p:bldGraphic spid="7"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D87A4CA7-2602-3A1E-C775-25F9AE2CA53E}"/>
              </a:ext>
            </a:extLst>
          </p:cNvPr>
          <p:cNvPicPr>
            <a:picLocks noChangeAspect="1"/>
          </p:cNvPicPr>
          <p:nvPr/>
        </p:nvPicPr>
        <p:blipFill>
          <a:blip r:embed="rId6"/>
          <a:stretch>
            <a:fillRect/>
          </a:stretch>
        </p:blipFill>
        <p:spPr>
          <a:xfrm>
            <a:off x="0" y="0"/>
            <a:ext cx="12192000" cy="6857999"/>
          </a:xfrm>
          <a:prstGeom prst="rect">
            <a:avLst/>
          </a:prstGeom>
        </p:spPr>
      </p:pic>
      <p:pic>
        <p:nvPicPr>
          <p:cNvPr id="16" name="Picture 15">
            <a:extLst>
              <a:ext uri="{FF2B5EF4-FFF2-40B4-BE49-F238E27FC236}">
                <a16:creationId xmlns:a16="http://schemas.microsoft.com/office/drawing/2014/main" id="{88F95EC7-E0D3-3211-1F9B-087E74C6E28A}"/>
              </a:ext>
            </a:extLst>
          </p:cNvPr>
          <p:cNvPicPr>
            <a:picLocks noChangeAspect="1"/>
          </p:cNvPicPr>
          <p:nvPr/>
        </p:nvPicPr>
        <p:blipFill>
          <a:blip r:embed="rId7"/>
          <a:stretch>
            <a:fillRect/>
          </a:stretch>
        </p:blipFill>
        <p:spPr>
          <a:xfrm>
            <a:off x="1" y="-1"/>
            <a:ext cx="12191999" cy="6858000"/>
          </a:xfrm>
          <a:prstGeom prst="rect">
            <a:avLst/>
          </a:prstGeom>
        </p:spPr>
      </p:pic>
      <p:pic>
        <p:nvPicPr>
          <p:cNvPr id="22" name="Audio 21">
            <a:hlinkClick r:id="" action="ppaction://media"/>
            <a:extLst>
              <a:ext uri="{FF2B5EF4-FFF2-40B4-BE49-F238E27FC236}">
                <a16:creationId xmlns:a16="http://schemas.microsoft.com/office/drawing/2014/main" id="{0FBAAD21-4A16-D7C6-62AB-916DD27E8AE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183626118"/>
      </p:ext>
    </p:extLst>
  </p:cSld>
  <p:clrMapOvr>
    <a:masterClrMapping/>
  </p:clrMapOvr>
  <mc:AlternateContent xmlns:mc="http://schemas.openxmlformats.org/markup-compatibility/2006">
    <mc:Choice xmlns:p14="http://schemas.microsoft.com/office/powerpoint/2010/main" Requires="p14">
      <p:transition spd="slow" p14:dur="2000" advTm="16317"/>
    </mc:Choice>
    <mc:Fallback>
      <p:transition spd="slow" advTm="16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par>
                          <p:cTn id="7" fill="hold">
                            <p:stCondLst>
                              <p:cond delay="0"/>
                            </p:stCondLst>
                            <p:childTnLst>
                              <p:par>
                                <p:cTn id="8" presetID="16" presetClass="entr" presetSubtype="21" fill="hold" nodeType="afterEffect">
                                  <p:stCondLst>
                                    <p:cond delay="1000"/>
                                  </p:stCondLst>
                                  <p:childTnLst>
                                    <p:set>
                                      <p:cBhvr>
                                        <p:cTn id="9" dur="1" fill="hold">
                                          <p:stCondLst>
                                            <p:cond delay="0"/>
                                          </p:stCondLst>
                                        </p:cTn>
                                        <p:tgtEl>
                                          <p:spTgt spid="16"/>
                                        </p:tgtEl>
                                        <p:attrNameLst>
                                          <p:attrName>style.visibility</p:attrName>
                                        </p:attrNameLst>
                                      </p:cBhvr>
                                      <p:to>
                                        <p:strVal val="visible"/>
                                      </p:to>
                                    </p:set>
                                    <p:animEffect transition="in" filter="barn(inVertical)">
                                      <p:cBhvr>
                                        <p:cTn id="10" dur="30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xit" presetSubtype="21" fill="hold" nodeType="clickEffect">
                                  <p:stCondLst>
                                    <p:cond delay="0"/>
                                  </p:stCondLst>
                                  <p:childTnLst>
                                    <p:animEffect transition="out" filter="barn(inVertical)">
                                      <p:cBhvr>
                                        <p:cTn id="14" dur="3000"/>
                                        <p:tgtEl>
                                          <p:spTgt spid="16"/>
                                        </p:tgtEl>
                                      </p:cBhvr>
                                    </p:animEffect>
                                    <p:set>
                                      <p:cBhvr>
                                        <p:cTn id="15" dur="1" fill="hold">
                                          <p:stCondLst>
                                            <p:cond delay="2999"/>
                                          </p:stCondLst>
                                        </p:cTn>
                                        <p:tgtEl>
                                          <p:spTgt spid="16"/>
                                        </p:tgtEl>
                                        <p:attrNameLst>
                                          <p:attrName>style.visibility</p:attrName>
                                        </p:attrNameLst>
                                      </p:cBhvr>
                                      <p:to>
                                        <p:strVal val="hidden"/>
                                      </p:to>
                                    </p:set>
                                  </p:childTnLst>
                                </p:cTn>
                              </p:par>
                            </p:childTnLst>
                          </p:cTn>
                        </p:par>
                        <p:par>
                          <p:cTn id="16" fill="hold">
                            <p:stCondLst>
                              <p:cond delay="3000"/>
                            </p:stCondLst>
                            <p:childTnLst>
                              <p:par>
                                <p:cTn id="17" presetID="16" presetClass="entr" presetSubtype="21"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barn(inVertical)">
                                      <p:cBhvr>
                                        <p:cTn id="19" dur="3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2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5388E1-839A-E049-D9D4-6B5DCFB531A6}"/>
              </a:ext>
            </a:extLst>
          </p:cNvPr>
          <p:cNvPicPr>
            <a:picLocks noChangeAspect="1"/>
          </p:cNvPicPr>
          <p:nvPr/>
        </p:nvPicPr>
        <p:blipFill>
          <a:blip r:embed="rId5"/>
          <a:stretch>
            <a:fillRect/>
          </a:stretch>
        </p:blipFill>
        <p:spPr>
          <a:xfrm>
            <a:off x="0" y="0"/>
            <a:ext cx="12192000" cy="6958013"/>
          </a:xfrm>
          <a:prstGeom prst="rect">
            <a:avLst/>
          </a:prstGeom>
        </p:spPr>
      </p:pic>
      <p:pic>
        <p:nvPicPr>
          <p:cNvPr id="8" name="Audio 7">
            <a:hlinkClick r:id="" action="ppaction://media"/>
            <a:extLst>
              <a:ext uri="{FF2B5EF4-FFF2-40B4-BE49-F238E27FC236}">
                <a16:creationId xmlns:a16="http://schemas.microsoft.com/office/drawing/2014/main" id="{48C021C1-ECD7-E062-87FE-BEA418841A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47636372"/>
      </p:ext>
    </p:extLst>
  </p:cSld>
  <p:clrMapOvr>
    <a:masterClrMapping/>
  </p:clrMapOvr>
  <mc:AlternateContent xmlns:mc="http://schemas.openxmlformats.org/markup-compatibility/2006">
    <mc:Choice xmlns:p14="http://schemas.microsoft.com/office/powerpoint/2010/main" Requires="p14">
      <p:transition spd="slow" p14:dur="2000" advTm="6944"/>
    </mc:Choice>
    <mc:Fallback>
      <p:transition spd="slow" advTm="69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6" presetClass="entr" presetSubtype="21" fill="hold"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E602CA-EA8C-CB9A-C04E-191C0EF1557E}"/>
              </a:ext>
            </a:extLst>
          </p:cNvPr>
          <p:cNvPicPr>
            <a:picLocks noChangeAspect="1"/>
          </p:cNvPicPr>
          <p:nvPr/>
        </p:nvPicPr>
        <p:blipFill>
          <a:blip r:embed="rId5"/>
          <a:stretch>
            <a:fillRect/>
          </a:stretch>
        </p:blipFill>
        <p:spPr>
          <a:xfrm>
            <a:off x="-100012" y="0"/>
            <a:ext cx="12292012" cy="6972300"/>
          </a:xfrm>
          <a:prstGeom prst="rect">
            <a:avLst/>
          </a:prstGeom>
        </p:spPr>
      </p:pic>
      <p:pic>
        <p:nvPicPr>
          <p:cNvPr id="9" name="Audio 8">
            <a:hlinkClick r:id="" action="ppaction://media"/>
            <a:extLst>
              <a:ext uri="{FF2B5EF4-FFF2-40B4-BE49-F238E27FC236}">
                <a16:creationId xmlns:a16="http://schemas.microsoft.com/office/drawing/2014/main" id="{F43E1666-5C94-AAC6-B1D2-1B4F7852896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95553980"/>
      </p:ext>
    </p:extLst>
  </p:cSld>
  <p:clrMapOvr>
    <a:masterClrMapping/>
  </p:clrMapOvr>
  <mc:AlternateContent xmlns:mc="http://schemas.openxmlformats.org/markup-compatibility/2006">
    <mc:Choice xmlns:p14="http://schemas.microsoft.com/office/powerpoint/2010/main" Requires="p14">
      <p:transition spd="slow" p14:dur="2000" advTm="8972"/>
    </mc:Choice>
    <mc:Fallback>
      <p:transition spd="slow" advTm="8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16" presetClass="entr" presetSubtype="21" fill="hold" nodeType="after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arn(inVertical)">
                                      <p:cBhvr>
                                        <p:cTn id="10" dur="5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2E47624-52E0-7951-687B-49F12E24481E}"/>
              </a:ext>
            </a:extLst>
          </p:cNvPr>
          <p:cNvPicPr>
            <a:picLocks noChangeAspect="1"/>
          </p:cNvPicPr>
          <p:nvPr/>
        </p:nvPicPr>
        <p:blipFill>
          <a:blip r:embed="rId5"/>
          <a:stretch>
            <a:fillRect/>
          </a:stretch>
        </p:blipFill>
        <p:spPr>
          <a:xfrm>
            <a:off x="1" y="0"/>
            <a:ext cx="12192000" cy="6858000"/>
          </a:xfrm>
          <a:prstGeom prst="rect">
            <a:avLst/>
          </a:prstGeom>
        </p:spPr>
      </p:pic>
      <p:pic>
        <p:nvPicPr>
          <p:cNvPr id="8" name="Audio 7">
            <a:hlinkClick r:id="" action="ppaction://media"/>
            <a:extLst>
              <a:ext uri="{FF2B5EF4-FFF2-40B4-BE49-F238E27FC236}">
                <a16:creationId xmlns:a16="http://schemas.microsoft.com/office/drawing/2014/main" id="{940E767A-5A8E-6A28-6FC6-8628CECECC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89232533"/>
      </p:ext>
    </p:extLst>
  </p:cSld>
  <p:clrMapOvr>
    <a:masterClrMapping/>
  </p:clrMapOvr>
  <mc:AlternateContent xmlns:mc="http://schemas.openxmlformats.org/markup-compatibility/2006">
    <mc:Choice xmlns:p14="http://schemas.microsoft.com/office/powerpoint/2010/main" Requires="p14">
      <p:transition spd="slow" p14:dur="2000" advTm="6148"/>
    </mc:Choice>
    <mc:Fallback>
      <p:transition spd="slow" advTm="6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6" presetClass="entr" presetSubtype="21" fill="hold"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626E7921-7418-1F2F-1258-6DE8CC2A9BE6}"/>
              </a:ext>
            </a:extLst>
          </p:cNvPr>
          <p:cNvSpPr/>
          <p:nvPr/>
        </p:nvSpPr>
        <p:spPr>
          <a:xfrm>
            <a:off x="3501115" y="5600695"/>
            <a:ext cx="4906739" cy="489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941AA39-917E-4D91-83CD-D765FFB0D11D}"/>
              </a:ext>
            </a:extLst>
          </p:cNvPr>
          <p:cNvSpPr/>
          <p:nvPr/>
        </p:nvSpPr>
        <p:spPr>
          <a:xfrm>
            <a:off x="2865662" y="5127168"/>
            <a:ext cx="6395357" cy="489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464EB6A6-3266-DDE8-E49D-75901B357CF6}"/>
              </a:ext>
            </a:extLst>
          </p:cNvPr>
          <p:cNvSpPr/>
          <p:nvPr/>
        </p:nvSpPr>
        <p:spPr>
          <a:xfrm>
            <a:off x="2019300" y="4620983"/>
            <a:ext cx="7870371" cy="489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hlinkClick r:id="rId7"/>
            <a:extLst>
              <a:ext uri="{FF2B5EF4-FFF2-40B4-BE49-F238E27FC236}">
                <a16:creationId xmlns:a16="http://schemas.microsoft.com/office/drawing/2014/main" id="{7415E6C9-81A3-43B3-7317-B8457C914B35}"/>
              </a:ext>
            </a:extLst>
          </p:cNvPr>
          <p:cNvSpPr/>
          <p:nvPr/>
        </p:nvSpPr>
        <p:spPr>
          <a:xfrm>
            <a:off x="1687285" y="4147456"/>
            <a:ext cx="8817428" cy="4898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8D72534F-57A4-759A-EC20-AF447A511173}"/>
              </a:ext>
            </a:extLst>
          </p:cNvPr>
          <p:cNvSpPr/>
          <p:nvPr/>
        </p:nvSpPr>
        <p:spPr>
          <a:xfrm>
            <a:off x="593271" y="1700213"/>
            <a:ext cx="11005457" cy="24962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 And something to amaze you…</a:t>
            </a:r>
          </a:p>
        </p:txBody>
      </p:sp>
      <p:pic>
        <p:nvPicPr>
          <p:cNvPr id="13" name="SomethingToAmaze">
            <a:hlinkClick r:id="" action="ppaction://media"/>
            <a:extLst>
              <a:ext uri="{FF2B5EF4-FFF2-40B4-BE49-F238E27FC236}">
                <a16:creationId xmlns:a16="http://schemas.microsoft.com/office/drawing/2014/main" id="{F98CA655-0E70-E4EC-403F-7DA7B7B6E71D}"/>
              </a:ext>
            </a:extLst>
          </p:cNvPr>
          <p:cNvPicPr>
            <a:picLocks noChangeAspect="1"/>
          </p:cNvPicPr>
          <p:nvPr>
            <a:audioFile r:link="rId1"/>
            <p:extLst>
              <p:ext uri="{DAA4B4D4-6D71-4841-9C94-3DE7FCFB9230}">
                <p14:media xmlns:p14="http://schemas.microsoft.com/office/powerpoint/2010/main" r:embed="rId2">
                  <p14:trim st="2346" end="711.5419000000001"/>
                  <p14:fade in="1000" out="1000"/>
                </p14:media>
              </p:ext>
            </p:extLst>
          </p:nvPr>
        </p:nvPicPr>
        <p:blipFill>
          <a:blip r:embed="rId8"/>
          <a:stretch>
            <a:fillRect/>
          </a:stretch>
        </p:blipFill>
        <p:spPr>
          <a:xfrm>
            <a:off x="11653157" y="6248400"/>
            <a:ext cx="609600" cy="609600"/>
          </a:xfrm>
          <a:prstGeom prst="rect">
            <a:avLst/>
          </a:prstGeom>
        </p:spPr>
      </p:pic>
      <p:pic>
        <p:nvPicPr>
          <p:cNvPr id="18" name="Audio 17">
            <a:hlinkClick r:id="" action="ppaction://media"/>
            <a:extLst>
              <a:ext uri="{FF2B5EF4-FFF2-40B4-BE49-F238E27FC236}">
                <a16:creationId xmlns:a16="http://schemas.microsoft.com/office/drawing/2014/main" id="{33A36C2E-964B-E726-5C54-FF8575B90C97}"/>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72360704"/>
      </p:ext>
    </p:extLst>
  </p:cSld>
  <p:clrMapOvr>
    <a:masterClrMapping/>
  </p:clrMapOvr>
  <mc:AlternateContent xmlns:mc="http://schemas.openxmlformats.org/markup-compatibility/2006">
    <mc:Choice xmlns:p14="http://schemas.microsoft.com/office/powerpoint/2010/main" Requires="p14">
      <p:transition spd="slow" p14:dur="2000" advTm="12656"/>
    </mc:Choice>
    <mc:Fallback>
      <p:transition spd="slow" advTm="12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4000"/>
                                        <p:tgtEl>
                                          <p:spTgt spid="3"/>
                                        </p:tgtEl>
                                      </p:cBhvr>
                                    </p:animEffect>
                                  </p:childTnLst>
                                </p:cTn>
                              </p:par>
                              <p:par>
                                <p:cTn id="11" presetID="2" presetClass="entr" presetSubtype="4"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4000" fill="hold"/>
                                        <p:tgtEl>
                                          <p:spTgt spid="8"/>
                                        </p:tgtEl>
                                        <p:attrNameLst>
                                          <p:attrName>ppt_x</p:attrName>
                                        </p:attrNameLst>
                                      </p:cBhvr>
                                      <p:tavLst>
                                        <p:tav tm="0">
                                          <p:val>
                                            <p:strVal val="#ppt_x"/>
                                          </p:val>
                                        </p:tav>
                                        <p:tav tm="100000">
                                          <p:val>
                                            <p:strVal val="#ppt_x"/>
                                          </p:val>
                                        </p:tav>
                                      </p:tavLst>
                                    </p:anim>
                                    <p:anim calcmode="lin" valueType="num">
                                      <p:cBhvr additive="base">
                                        <p:cTn id="14" dur="4000" fill="hold"/>
                                        <p:tgtEl>
                                          <p:spTgt spid="8"/>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4000" fill="hold"/>
                                        <p:tgtEl>
                                          <p:spTgt spid="9"/>
                                        </p:tgtEl>
                                        <p:attrNameLst>
                                          <p:attrName>ppt_x</p:attrName>
                                        </p:attrNameLst>
                                      </p:cBhvr>
                                      <p:tavLst>
                                        <p:tav tm="0">
                                          <p:val>
                                            <p:strVal val="#ppt_x"/>
                                          </p:val>
                                        </p:tav>
                                        <p:tav tm="100000">
                                          <p:val>
                                            <p:strVal val="#ppt_x"/>
                                          </p:val>
                                        </p:tav>
                                      </p:tavLst>
                                    </p:anim>
                                    <p:anim calcmode="lin" valueType="num">
                                      <p:cBhvr additive="base">
                                        <p:cTn id="18" dur="4000" fill="hold"/>
                                        <p:tgtEl>
                                          <p:spTgt spid="9"/>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4000" fill="hold"/>
                                        <p:tgtEl>
                                          <p:spTgt spid="10"/>
                                        </p:tgtEl>
                                        <p:attrNameLst>
                                          <p:attrName>ppt_x</p:attrName>
                                        </p:attrNameLst>
                                      </p:cBhvr>
                                      <p:tavLst>
                                        <p:tav tm="0">
                                          <p:val>
                                            <p:strVal val="#ppt_x"/>
                                          </p:val>
                                        </p:tav>
                                        <p:tav tm="100000">
                                          <p:val>
                                            <p:strVal val="#ppt_x"/>
                                          </p:val>
                                        </p:tav>
                                      </p:tavLst>
                                    </p:anim>
                                    <p:anim calcmode="lin" valueType="num">
                                      <p:cBhvr additive="base">
                                        <p:cTn id="22" dur="4000" fill="hold"/>
                                        <p:tgtEl>
                                          <p:spTgt spid="10"/>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4000" fill="hold"/>
                                        <p:tgtEl>
                                          <p:spTgt spid="11"/>
                                        </p:tgtEl>
                                        <p:attrNameLst>
                                          <p:attrName>ppt_x</p:attrName>
                                        </p:attrNameLst>
                                      </p:cBhvr>
                                      <p:tavLst>
                                        <p:tav tm="0">
                                          <p:val>
                                            <p:strVal val="#ppt_x"/>
                                          </p:val>
                                        </p:tav>
                                        <p:tav tm="100000">
                                          <p:val>
                                            <p:strVal val="#ppt_x"/>
                                          </p:val>
                                        </p:tav>
                                      </p:tavLst>
                                    </p:anim>
                                    <p:anim calcmode="lin" valueType="num">
                                      <p:cBhvr additive="base">
                                        <p:cTn id="26" dur="4000" fill="hold"/>
                                        <p:tgtEl>
                                          <p:spTgt spid="11"/>
                                        </p:tgtEl>
                                        <p:attrNameLst>
                                          <p:attrName>ppt_y</p:attrName>
                                        </p:attrNameLst>
                                      </p:cBhvr>
                                      <p:tavLst>
                                        <p:tav tm="0">
                                          <p:val>
                                            <p:strVal val="1+#ppt_h/2"/>
                                          </p:val>
                                        </p:tav>
                                        <p:tav tm="100000">
                                          <p:val>
                                            <p:strVal val="#ppt_y"/>
                                          </p:val>
                                        </p:tav>
                                      </p:tavLst>
                                    </p:anim>
                                  </p:childTnLst>
                                </p:cTn>
                              </p:par>
                            </p:childTnLst>
                          </p:cTn>
                        </p:par>
                        <p:par>
                          <p:cTn id="27" fill="hold">
                            <p:stCondLst>
                              <p:cond delay="4000"/>
                            </p:stCondLst>
                            <p:childTnLst>
                              <p:par>
                                <p:cTn id="28" presetID="1" presetClass="mediacall" presetSubtype="0" fill="hold" nodeType="afterEffect">
                                  <p:stCondLst>
                                    <p:cond delay="0"/>
                                  </p:stCondLst>
                                  <p:childTnLst>
                                    <p:cmd type="call" cmd="playFrom(0.0)">
                                      <p:cBhvr>
                                        <p:cTn id="29" dur="482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mute="1">
                <p:cTn id="30" fill="hold" display="0">
                  <p:stCondLst>
                    <p:cond delay="indefinite"/>
                  </p:stCondLst>
                  <p:endCondLst>
                    <p:cond evt="onStopAudio" delay="0">
                      <p:tgtEl>
                        <p:sldTgt/>
                      </p:tgtEl>
                    </p:cond>
                  </p:endCondLst>
                </p:cTn>
                <p:tgtEl>
                  <p:spTgt spid="13"/>
                </p:tgtEl>
              </p:cMediaNode>
            </p:audio>
            <p:audio isNarration="1">
              <p:cMediaNode vol="80000" showWhenStopped="0">
                <p:cTn id="31" fill="hold" display="0">
                  <p:stCondLst>
                    <p:cond delay="indefinite"/>
                  </p:stCondLst>
                  <p:endCondLst>
                    <p:cond evt="onStopAudio" delay="0">
                      <p:tgtEl>
                        <p:sldTgt/>
                      </p:tgtEl>
                    </p:cond>
                  </p:endCondLst>
                </p:cTn>
                <p:tgtEl>
                  <p:spTgt spid="18"/>
                </p:tgtEl>
              </p:cMediaNode>
            </p:audio>
          </p:childTnLst>
        </p:cTn>
      </p:par>
    </p:tnLst>
    <p:bldLst>
      <p:bldP spid="11" grpId="0" animBg="1"/>
      <p:bldP spid="10" grpId="0" animBg="1"/>
      <p:bldP spid="9" grpId="0" animBg="1"/>
      <p:bldP spid="8" grpId="0" animBg="1"/>
      <p:bldP spid="3" grpId="0" animBg="1"/>
    </p:bldLst>
  </p:timing>
  <p:extLst>
    <p:ext uri="{E180D4A7-C9FB-4DFB-919C-405C955672EB}">
      <p14:showEvtLst xmlns:p14="http://schemas.microsoft.com/office/powerpoint/2010/main">
        <p14:playEvt time="4212" objId="13"/>
        <p14:stopEvt time="9066" objId="13"/>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5.1"/>
</p:tagLst>
</file>

<file path=ppt/tags/tag2.xml><?xml version="1.0" encoding="utf-8"?>
<p:tagLst xmlns:a="http://schemas.openxmlformats.org/drawingml/2006/main" xmlns:r="http://schemas.openxmlformats.org/officeDocument/2006/relationships" xmlns:p="http://schemas.openxmlformats.org/presentationml/2006/main">
  <p:tag name="TIMING" val="|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7908</TotalTime>
  <Words>620</Words>
  <Application>Microsoft Office PowerPoint</Application>
  <PresentationFormat>Widescreen</PresentationFormat>
  <Paragraphs>47</Paragraphs>
  <Slides>11</Slides>
  <Notes>11</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DSC640 Weekly Assignment</dc:title>
  <dc:creator>edris safari</dc:creator>
  <cp:lastModifiedBy>edris safari</cp:lastModifiedBy>
  <cp:revision>41</cp:revision>
  <dcterms:created xsi:type="dcterms:W3CDTF">2022-09-10T15:11:19Z</dcterms:created>
  <dcterms:modified xsi:type="dcterms:W3CDTF">2022-11-17T22:43:45Z</dcterms:modified>
</cp:coreProperties>
</file>

<file path=docProps/thumbnail.jpeg>
</file>